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079FE-B548-48C8-93B9-93F62F050E90}" v="3" dt="2025-10-19T19:44:05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j Neupane" userId="fe6ba72b65896d73" providerId="LiveId" clId="{02A995AF-C0A5-4D1D-8AA4-3505364AFD87}"/>
    <pc:docChg chg="undo custSel addSld modSld">
      <pc:chgData name="Niraj Neupane" userId="fe6ba72b65896d73" providerId="LiveId" clId="{02A995AF-C0A5-4D1D-8AA4-3505364AFD87}" dt="2025-02-12T06:21:25.240" v="553" actId="26606"/>
      <pc:docMkLst>
        <pc:docMk/>
      </pc:docMkLst>
      <pc:sldChg chg="addSp delSp modSp new mod setBg delDesignElem">
        <pc:chgData name="Niraj Neupane" userId="fe6ba72b65896d73" providerId="LiveId" clId="{02A995AF-C0A5-4D1D-8AA4-3505364AFD87}" dt="2025-02-12T06:19:23.400" v="544"/>
        <pc:sldMkLst>
          <pc:docMk/>
          <pc:sldMk cId="2193498211" sldId="256"/>
        </pc:sldMkLst>
      </pc:sldChg>
      <pc:sldChg chg="addSp delSp modSp new mod setBg delDesignElem">
        <pc:chgData name="Niraj Neupane" userId="fe6ba72b65896d73" providerId="LiveId" clId="{02A995AF-C0A5-4D1D-8AA4-3505364AFD87}" dt="2025-02-12T06:19:23.400" v="544"/>
        <pc:sldMkLst>
          <pc:docMk/>
          <pc:sldMk cId="4046077880" sldId="257"/>
        </pc:sldMkLst>
      </pc:sldChg>
      <pc:sldChg chg="addSp delSp modSp new mod setBg delDesignElem">
        <pc:chgData name="Niraj Neupane" userId="fe6ba72b65896d73" providerId="LiveId" clId="{02A995AF-C0A5-4D1D-8AA4-3505364AFD87}" dt="2025-02-12T06:19:23.400" v="544"/>
        <pc:sldMkLst>
          <pc:docMk/>
          <pc:sldMk cId="3878836139" sldId="258"/>
        </pc:sldMkLst>
      </pc:sldChg>
      <pc:sldChg chg="addSp delSp modSp new mod setBg setClrOvrMap">
        <pc:chgData name="Niraj Neupane" userId="fe6ba72b65896d73" providerId="LiveId" clId="{02A995AF-C0A5-4D1D-8AA4-3505364AFD87}" dt="2025-02-12T06:12:26.892" v="454" actId="14100"/>
        <pc:sldMkLst>
          <pc:docMk/>
          <pc:sldMk cId="3310340109" sldId="259"/>
        </pc:sldMkLst>
      </pc:sldChg>
      <pc:sldChg chg="addSp delSp modSp new mod setBg setClrOvrMap">
        <pc:chgData name="Niraj Neupane" userId="fe6ba72b65896d73" providerId="LiveId" clId="{02A995AF-C0A5-4D1D-8AA4-3505364AFD87}" dt="2025-02-12T06:14:54.109" v="482" actId="14100"/>
        <pc:sldMkLst>
          <pc:docMk/>
          <pc:sldMk cId="497452405" sldId="260"/>
        </pc:sldMkLst>
      </pc:sldChg>
      <pc:sldChg chg="addSp delSp modSp new mod setBg">
        <pc:chgData name="Niraj Neupane" userId="fe6ba72b65896d73" providerId="LiveId" clId="{02A995AF-C0A5-4D1D-8AA4-3505364AFD87}" dt="2025-02-12T06:17:34.599" v="510" actId="1076"/>
        <pc:sldMkLst>
          <pc:docMk/>
          <pc:sldMk cId="4219316335" sldId="261"/>
        </pc:sldMkLst>
      </pc:sldChg>
      <pc:sldChg chg="addSp delSp modSp new mod setBg setClrOvrMap delDesignElem">
        <pc:chgData name="Niraj Neupane" userId="fe6ba72b65896d73" providerId="LiveId" clId="{02A995AF-C0A5-4D1D-8AA4-3505364AFD87}" dt="2025-02-12T06:21:25.240" v="553" actId="26606"/>
        <pc:sldMkLst>
          <pc:docMk/>
          <pc:sldMk cId="1051143920" sldId="262"/>
        </pc:sldMkLst>
      </pc:sldChg>
      <pc:sldChg chg="addSp delSp modSp new mod setBg setClrOvrMap delDesignElem">
        <pc:chgData name="Niraj Neupane" userId="fe6ba72b65896d73" providerId="LiveId" clId="{02A995AF-C0A5-4D1D-8AA4-3505364AFD87}" dt="2025-02-12T06:19:23.400" v="544"/>
        <pc:sldMkLst>
          <pc:docMk/>
          <pc:sldMk cId="2417855413" sldId="263"/>
        </pc:sldMkLst>
      </pc:sldChg>
      <pc:sldChg chg="addSp delSp modSp new mod setBg delDesignElem">
        <pc:chgData name="Niraj Neupane" userId="fe6ba72b65896d73" providerId="LiveId" clId="{02A995AF-C0A5-4D1D-8AA4-3505364AFD87}" dt="2025-02-12T06:19:23.400" v="544"/>
        <pc:sldMkLst>
          <pc:docMk/>
          <pc:sldMk cId="4055819597" sldId="264"/>
        </pc:sldMkLst>
      </pc:sldChg>
      <pc:sldChg chg="addSp delSp modSp new mod setBg">
        <pc:chgData name="Niraj Neupane" userId="fe6ba72b65896d73" providerId="LiveId" clId="{02A995AF-C0A5-4D1D-8AA4-3505364AFD87}" dt="2025-02-12T06:19:23.400" v="544"/>
        <pc:sldMkLst>
          <pc:docMk/>
          <pc:sldMk cId="3498757470" sldId="265"/>
        </pc:sldMkLst>
      </pc:sldChg>
      <pc:sldChg chg="addSp delSp modSp new mod setBg">
        <pc:chgData name="Niraj Neupane" userId="fe6ba72b65896d73" providerId="LiveId" clId="{02A995AF-C0A5-4D1D-8AA4-3505364AFD87}" dt="2025-02-12T06:19:23.400" v="544"/>
        <pc:sldMkLst>
          <pc:docMk/>
          <pc:sldMk cId="2413138954" sldId="266"/>
        </pc:sldMkLst>
      </pc:sldChg>
      <pc:sldChg chg="addSp delSp modSp new mod setBg">
        <pc:chgData name="Niraj Neupane" userId="fe6ba72b65896d73" providerId="LiveId" clId="{02A995AF-C0A5-4D1D-8AA4-3505364AFD87}" dt="2025-02-12T05:56:41.731" v="319" actId="255"/>
        <pc:sldMkLst>
          <pc:docMk/>
          <pc:sldMk cId="3681918120" sldId="267"/>
        </pc:sldMkLst>
      </pc:sldChg>
      <pc:sldChg chg="addSp delSp modSp new mod setBg">
        <pc:chgData name="Niraj Neupane" userId="fe6ba72b65896d73" providerId="LiveId" clId="{02A995AF-C0A5-4D1D-8AA4-3505364AFD87}" dt="2025-02-12T05:58:34.647" v="334" actId="14100"/>
        <pc:sldMkLst>
          <pc:docMk/>
          <pc:sldMk cId="3903997599" sldId="268"/>
        </pc:sldMkLst>
      </pc:sldChg>
      <pc:sldChg chg="addSp delSp modSp new mod setBg setClrOvrMap">
        <pc:chgData name="Niraj Neupane" userId="fe6ba72b65896d73" providerId="LiveId" clId="{02A995AF-C0A5-4D1D-8AA4-3505364AFD87}" dt="2025-02-12T06:02:45.185" v="381" actId="14100"/>
        <pc:sldMkLst>
          <pc:docMk/>
          <pc:sldMk cId="607135687" sldId="269"/>
        </pc:sldMkLst>
      </pc:sldChg>
      <pc:sldChg chg="modSp new mod">
        <pc:chgData name="Niraj Neupane" userId="fe6ba72b65896d73" providerId="LiveId" clId="{02A995AF-C0A5-4D1D-8AA4-3505364AFD87}" dt="2025-02-12T06:19:23.400" v="544"/>
        <pc:sldMkLst>
          <pc:docMk/>
          <pc:sldMk cId="3244334838" sldId="270"/>
        </pc:sldMkLst>
      </pc:sldChg>
      <pc:sldChg chg="addSp delSp modSp new mod setBg addAnim delAnim delDesignElem">
        <pc:chgData name="Niraj Neupane" userId="fe6ba72b65896d73" providerId="LiveId" clId="{02A995AF-C0A5-4D1D-8AA4-3505364AFD87}" dt="2025-02-12T06:19:23.400" v="544"/>
        <pc:sldMkLst>
          <pc:docMk/>
          <pc:sldMk cId="1471478802" sldId="271"/>
        </pc:sldMkLst>
      </pc:sldChg>
    </pc:docChg>
  </pc:docChgLst>
  <pc:docChgLst>
    <pc:chgData name="Niraj Neupane" userId="fe6ba72b65896d73" providerId="LiveId" clId="{BCCB8D7D-A433-4B4C-B855-F6B4AC879015}"/>
    <pc:docChg chg="custSel modSld">
      <pc:chgData name="Niraj Neupane" userId="fe6ba72b65896d73" providerId="LiveId" clId="{BCCB8D7D-A433-4B4C-B855-F6B4AC879015}" dt="2025-10-19T19:44:00.647" v="28" actId="478"/>
      <pc:docMkLst>
        <pc:docMk/>
      </pc:docMkLst>
      <pc:sldChg chg="delSp modSp mod">
        <pc:chgData name="Niraj Neupane" userId="fe6ba72b65896d73" providerId="LiveId" clId="{BCCB8D7D-A433-4B4C-B855-F6B4AC879015}" dt="2025-10-19T19:44:00.647" v="28" actId="478"/>
        <pc:sldMkLst>
          <pc:docMk/>
          <pc:sldMk cId="2193498211" sldId="256"/>
        </pc:sldMkLst>
        <pc:spChg chg="del mod">
          <ac:chgData name="Niraj Neupane" userId="fe6ba72b65896d73" providerId="LiveId" clId="{BCCB8D7D-A433-4B4C-B855-F6B4AC879015}" dt="2025-10-19T19:44:00.647" v="28" actId="478"/>
          <ac:spMkLst>
            <pc:docMk/>
            <pc:sldMk cId="2193498211" sldId="256"/>
            <ac:spMk id="3" creationId="{D675915F-B4FB-42FB-9422-62C3E7A58F8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653638-95A8-4CE5-96EC-715CBBC506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4184F4B-785D-4E11-8320-17D8FBECCA2F}">
      <dgm:prSet/>
      <dgm:spPr/>
      <dgm:t>
        <a:bodyPr/>
        <a:lstStyle/>
        <a:p>
          <a:r>
            <a:rPr lang="en-US"/>
            <a:t>A retail company dealing with various products across multiple stores</a:t>
          </a:r>
        </a:p>
      </dgm:t>
    </dgm:pt>
    <dgm:pt modelId="{039ADB54-F16B-439B-A503-1B707E3D2446}" type="parTrans" cxnId="{30A9B2C3-2A73-44E9-9DC0-E5F90A148259}">
      <dgm:prSet/>
      <dgm:spPr/>
      <dgm:t>
        <a:bodyPr/>
        <a:lstStyle/>
        <a:p>
          <a:endParaRPr lang="en-US"/>
        </a:p>
      </dgm:t>
    </dgm:pt>
    <dgm:pt modelId="{8868BF84-2CB6-4B7F-9725-6C5A05593E9D}" type="sibTrans" cxnId="{30A9B2C3-2A73-44E9-9DC0-E5F90A148259}">
      <dgm:prSet/>
      <dgm:spPr/>
      <dgm:t>
        <a:bodyPr/>
        <a:lstStyle/>
        <a:p>
          <a:endParaRPr lang="en-US"/>
        </a:p>
      </dgm:t>
    </dgm:pt>
    <dgm:pt modelId="{2AFBF23F-93C8-4EC5-9ED2-ED91B1F34269}">
      <dgm:prSet/>
      <dgm:spPr/>
      <dgm:t>
        <a:bodyPr/>
        <a:lstStyle/>
        <a:p>
          <a:r>
            <a:rPr lang="en-US"/>
            <a:t>Key focus areas: customer behavior, staff performance, inventory management, and store operations </a:t>
          </a:r>
        </a:p>
      </dgm:t>
    </dgm:pt>
    <dgm:pt modelId="{EC4367BC-6351-4176-ABEC-8231F79B854C}" type="parTrans" cxnId="{CA27023D-EB2C-4706-A368-DEAD7A919810}">
      <dgm:prSet/>
      <dgm:spPr/>
      <dgm:t>
        <a:bodyPr/>
        <a:lstStyle/>
        <a:p>
          <a:endParaRPr lang="en-US"/>
        </a:p>
      </dgm:t>
    </dgm:pt>
    <dgm:pt modelId="{9E04B351-C435-4F07-AB33-8E3D17C273C8}" type="sibTrans" cxnId="{CA27023D-EB2C-4706-A368-DEAD7A919810}">
      <dgm:prSet/>
      <dgm:spPr/>
      <dgm:t>
        <a:bodyPr/>
        <a:lstStyle/>
        <a:p>
          <a:endParaRPr lang="en-US"/>
        </a:p>
      </dgm:t>
    </dgm:pt>
    <dgm:pt modelId="{A1DD1834-5361-43A8-BAFF-5D58C3044498}">
      <dgm:prSet/>
      <dgm:spPr/>
      <dgm:t>
        <a:bodyPr/>
        <a:lstStyle/>
        <a:p>
          <a:r>
            <a:rPr lang="en-US"/>
            <a:t>Project Objective</a:t>
          </a:r>
          <a:r>
            <a:rPr lang="en-US" b="1"/>
            <a:t>: </a:t>
          </a:r>
          <a:r>
            <a:rPr lang="en-US"/>
            <a:t>Utilize SQL to derive insights from the given dataset</a:t>
          </a:r>
        </a:p>
      </dgm:t>
    </dgm:pt>
    <dgm:pt modelId="{09AFB9D9-4141-4014-9FB6-061C9466B57F}" type="parTrans" cxnId="{13D29B29-6B14-4F6F-A4B2-EC8066109CD4}">
      <dgm:prSet/>
      <dgm:spPr/>
      <dgm:t>
        <a:bodyPr/>
        <a:lstStyle/>
        <a:p>
          <a:endParaRPr lang="en-US"/>
        </a:p>
      </dgm:t>
    </dgm:pt>
    <dgm:pt modelId="{FADE717A-0769-4E5D-B9FE-3F5750B2E58E}" type="sibTrans" cxnId="{13D29B29-6B14-4F6F-A4B2-EC8066109CD4}">
      <dgm:prSet/>
      <dgm:spPr/>
      <dgm:t>
        <a:bodyPr/>
        <a:lstStyle/>
        <a:p>
          <a:endParaRPr lang="en-US"/>
        </a:p>
      </dgm:t>
    </dgm:pt>
    <dgm:pt modelId="{FA62B043-E7AD-48D4-BC6D-5DFBA31C3E36}" type="pres">
      <dgm:prSet presAssocID="{9F653638-95A8-4CE5-96EC-715CBBC50650}" presName="root" presStyleCnt="0">
        <dgm:presLayoutVars>
          <dgm:dir/>
          <dgm:resizeHandles val="exact"/>
        </dgm:presLayoutVars>
      </dgm:prSet>
      <dgm:spPr/>
    </dgm:pt>
    <dgm:pt modelId="{F7D9B8F0-DC1A-4E2D-AAA4-62A389D760F1}" type="pres">
      <dgm:prSet presAssocID="{04184F4B-785D-4E11-8320-17D8FBECCA2F}" presName="compNode" presStyleCnt="0"/>
      <dgm:spPr/>
    </dgm:pt>
    <dgm:pt modelId="{3197A5B7-0DB3-43D4-B79C-F4ED2EEF1542}" type="pres">
      <dgm:prSet presAssocID="{04184F4B-785D-4E11-8320-17D8FBECCA2F}" presName="bgRect" presStyleLbl="bgShp" presStyleIdx="0" presStyleCnt="3"/>
      <dgm:spPr/>
    </dgm:pt>
    <dgm:pt modelId="{681AA4E6-FC7E-49F5-B678-0393A0D34E53}" type="pres">
      <dgm:prSet presAssocID="{04184F4B-785D-4E11-8320-17D8FBECCA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362846EB-0C46-40B9-A30B-60C221A06213}" type="pres">
      <dgm:prSet presAssocID="{04184F4B-785D-4E11-8320-17D8FBECCA2F}" presName="spaceRect" presStyleCnt="0"/>
      <dgm:spPr/>
    </dgm:pt>
    <dgm:pt modelId="{59EA27B7-FE39-49E0-B588-A39A33D38DC0}" type="pres">
      <dgm:prSet presAssocID="{04184F4B-785D-4E11-8320-17D8FBECCA2F}" presName="parTx" presStyleLbl="revTx" presStyleIdx="0" presStyleCnt="3">
        <dgm:presLayoutVars>
          <dgm:chMax val="0"/>
          <dgm:chPref val="0"/>
        </dgm:presLayoutVars>
      </dgm:prSet>
      <dgm:spPr/>
    </dgm:pt>
    <dgm:pt modelId="{DA26FBBC-93B0-41B6-90BB-D4739C69E65D}" type="pres">
      <dgm:prSet presAssocID="{8868BF84-2CB6-4B7F-9725-6C5A05593E9D}" presName="sibTrans" presStyleCnt="0"/>
      <dgm:spPr/>
    </dgm:pt>
    <dgm:pt modelId="{06966BC9-F30D-4CDE-83F5-8774792DD432}" type="pres">
      <dgm:prSet presAssocID="{2AFBF23F-93C8-4EC5-9ED2-ED91B1F34269}" presName="compNode" presStyleCnt="0"/>
      <dgm:spPr/>
    </dgm:pt>
    <dgm:pt modelId="{316389A0-CFA6-4EEA-BFE3-C3B586A7721D}" type="pres">
      <dgm:prSet presAssocID="{2AFBF23F-93C8-4EC5-9ED2-ED91B1F34269}" presName="bgRect" presStyleLbl="bgShp" presStyleIdx="1" presStyleCnt="3"/>
      <dgm:spPr/>
    </dgm:pt>
    <dgm:pt modelId="{E835D4CA-9509-453B-87A1-A8E56F86C0BD}" type="pres">
      <dgm:prSet presAssocID="{2AFBF23F-93C8-4EC5-9ED2-ED91B1F342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7DD7EB09-3F68-4944-B1CC-C1495D83790A}" type="pres">
      <dgm:prSet presAssocID="{2AFBF23F-93C8-4EC5-9ED2-ED91B1F34269}" presName="spaceRect" presStyleCnt="0"/>
      <dgm:spPr/>
    </dgm:pt>
    <dgm:pt modelId="{7CEEE4B3-11D3-448A-B1F6-37F33A950677}" type="pres">
      <dgm:prSet presAssocID="{2AFBF23F-93C8-4EC5-9ED2-ED91B1F34269}" presName="parTx" presStyleLbl="revTx" presStyleIdx="1" presStyleCnt="3">
        <dgm:presLayoutVars>
          <dgm:chMax val="0"/>
          <dgm:chPref val="0"/>
        </dgm:presLayoutVars>
      </dgm:prSet>
      <dgm:spPr/>
    </dgm:pt>
    <dgm:pt modelId="{0F3BCEA9-CB60-417A-849C-1A9CD83651A2}" type="pres">
      <dgm:prSet presAssocID="{9E04B351-C435-4F07-AB33-8E3D17C273C8}" presName="sibTrans" presStyleCnt="0"/>
      <dgm:spPr/>
    </dgm:pt>
    <dgm:pt modelId="{247779CC-485B-4107-B51D-C3C404C48A0F}" type="pres">
      <dgm:prSet presAssocID="{A1DD1834-5361-43A8-BAFF-5D58C3044498}" presName="compNode" presStyleCnt="0"/>
      <dgm:spPr/>
    </dgm:pt>
    <dgm:pt modelId="{DD4C56FA-7BCC-49DD-BC45-FABCB342FA82}" type="pres">
      <dgm:prSet presAssocID="{A1DD1834-5361-43A8-BAFF-5D58C3044498}" presName="bgRect" presStyleLbl="bgShp" presStyleIdx="2" presStyleCnt="3"/>
      <dgm:spPr/>
    </dgm:pt>
    <dgm:pt modelId="{25DB6186-200D-4DD9-939B-1B20229D367E}" type="pres">
      <dgm:prSet presAssocID="{A1DD1834-5361-43A8-BAFF-5D58C30444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904659-849E-47C0-B10A-A3C6C96E9A0C}" type="pres">
      <dgm:prSet presAssocID="{A1DD1834-5361-43A8-BAFF-5D58C3044498}" presName="spaceRect" presStyleCnt="0"/>
      <dgm:spPr/>
    </dgm:pt>
    <dgm:pt modelId="{8391D159-30F4-414E-9061-F210FFFDC35D}" type="pres">
      <dgm:prSet presAssocID="{A1DD1834-5361-43A8-BAFF-5D58C304449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3D29B29-6B14-4F6F-A4B2-EC8066109CD4}" srcId="{9F653638-95A8-4CE5-96EC-715CBBC50650}" destId="{A1DD1834-5361-43A8-BAFF-5D58C3044498}" srcOrd="2" destOrd="0" parTransId="{09AFB9D9-4141-4014-9FB6-061C9466B57F}" sibTransId="{FADE717A-0769-4E5D-B9FE-3F5750B2E58E}"/>
    <dgm:cxn modelId="{85731A31-20CD-4FD3-B00E-584A1441F9E6}" type="presOf" srcId="{9F653638-95A8-4CE5-96EC-715CBBC50650}" destId="{FA62B043-E7AD-48D4-BC6D-5DFBA31C3E36}" srcOrd="0" destOrd="0" presId="urn:microsoft.com/office/officeart/2018/2/layout/IconVerticalSolidList"/>
    <dgm:cxn modelId="{CA27023D-EB2C-4706-A368-DEAD7A919810}" srcId="{9F653638-95A8-4CE5-96EC-715CBBC50650}" destId="{2AFBF23F-93C8-4EC5-9ED2-ED91B1F34269}" srcOrd="1" destOrd="0" parTransId="{EC4367BC-6351-4176-ABEC-8231F79B854C}" sibTransId="{9E04B351-C435-4F07-AB33-8E3D17C273C8}"/>
    <dgm:cxn modelId="{A749145B-51CB-40DB-860E-462C9033F7CE}" type="presOf" srcId="{04184F4B-785D-4E11-8320-17D8FBECCA2F}" destId="{59EA27B7-FE39-49E0-B588-A39A33D38DC0}" srcOrd="0" destOrd="0" presId="urn:microsoft.com/office/officeart/2018/2/layout/IconVerticalSolidList"/>
    <dgm:cxn modelId="{5E377180-8B2F-4C99-8A40-E7981957B4A3}" type="presOf" srcId="{A1DD1834-5361-43A8-BAFF-5D58C3044498}" destId="{8391D159-30F4-414E-9061-F210FFFDC35D}" srcOrd="0" destOrd="0" presId="urn:microsoft.com/office/officeart/2018/2/layout/IconVerticalSolidList"/>
    <dgm:cxn modelId="{30A9B2C3-2A73-44E9-9DC0-E5F90A148259}" srcId="{9F653638-95A8-4CE5-96EC-715CBBC50650}" destId="{04184F4B-785D-4E11-8320-17D8FBECCA2F}" srcOrd="0" destOrd="0" parTransId="{039ADB54-F16B-439B-A503-1B707E3D2446}" sibTransId="{8868BF84-2CB6-4B7F-9725-6C5A05593E9D}"/>
    <dgm:cxn modelId="{278B68E0-D78B-4A22-BC70-04EB2A31C75A}" type="presOf" srcId="{2AFBF23F-93C8-4EC5-9ED2-ED91B1F34269}" destId="{7CEEE4B3-11D3-448A-B1F6-37F33A950677}" srcOrd="0" destOrd="0" presId="urn:microsoft.com/office/officeart/2018/2/layout/IconVerticalSolidList"/>
    <dgm:cxn modelId="{3D34F816-111B-4617-ABDF-880FEE2AC8EB}" type="presParOf" srcId="{FA62B043-E7AD-48D4-BC6D-5DFBA31C3E36}" destId="{F7D9B8F0-DC1A-4E2D-AAA4-62A389D760F1}" srcOrd="0" destOrd="0" presId="urn:microsoft.com/office/officeart/2018/2/layout/IconVerticalSolidList"/>
    <dgm:cxn modelId="{5D532EAC-BFCB-4109-B98D-D49ECD6890E4}" type="presParOf" srcId="{F7D9B8F0-DC1A-4E2D-AAA4-62A389D760F1}" destId="{3197A5B7-0DB3-43D4-B79C-F4ED2EEF1542}" srcOrd="0" destOrd="0" presId="urn:microsoft.com/office/officeart/2018/2/layout/IconVerticalSolidList"/>
    <dgm:cxn modelId="{97E05220-0ED3-46EF-A00D-28BE1E36AA5C}" type="presParOf" srcId="{F7D9B8F0-DC1A-4E2D-AAA4-62A389D760F1}" destId="{681AA4E6-FC7E-49F5-B678-0393A0D34E53}" srcOrd="1" destOrd="0" presId="urn:microsoft.com/office/officeart/2018/2/layout/IconVerticalSolidList"/>
    <dgm:cxn modelId="{009FD2F3-D254-49A3-8184-25F534D26460}" type="presParOf" srcId="{F7D9B8F0-DC1A-4E2D-AAA4-62A389D760F1}" destId="{362846EB-0C46-40B9-A30B-60C221A06213}" srcOrd="2" destOrd="0" presId="urn:microsoft.com/office/officeart/2018/2/layout/IconVerticalSolidList"/>
    <dgm:cxn modelId="{296330B1-A079-44A0-BC2E-ACDE1E753AC3}" type="presParOf" srcId="{F7D9B8F0-DC1A-4E2D-AAA4-62A389D760F1}" destId="{59EA27B7-FE39-49E0-B588-A39A33D38DC0}" srcOrd="3" destOrd="0" presId="urn:microsoft.com/office/officeart/2018/2/layout/IconVerticalSolidList"/>
    <dgm:cxn modelId="{B93FDEA9-8ACB-4FB8-8985-CD027DE4DEBA}" type="presParOf" srcId="{FA62B043-E7AD-48D4-BC6D-5DFBA31C3E36}" destId="{DA26FBBC-93B0-41B6-90BB-D4739C69E65D}" srcOrd="1" destOrd="0" presId="urn:microsoft.com/office/officeart/2018/2/layout/IconVerticalSolidList"/>
    <dgm:cxn modelId="{001F54C4-8F56-448A-AC48-02119489A7F1}" type="presParOf" srcId="{FA62B043-E7AD-48D4-BC6D-5DFBA31C3E36}" destId="{06966BC9-F30D-4CDE-83F5-8774792DD432}" srcOrd="2" destOrd="0" presId="urn:microsoft.com/office/officeart/2018/2/layout/IconVerticalSolidList"/>
    <dgm:cxn modelId="{A8854007-FA04-43B2-9244-C4C095BA8AC9}" type="presParOf" srcId="{06966BC9-F30D-4CDE-83F5-8774792DD432}" destId="{316389A0-CFA6-4EEA-BFE3-C3B586A7721D}" srcOrd="0" destOrd="0" presId="urn:microsoft.com/office/officeart/2018/2/layout/IconVerticalSolidList"/>
    <dgm:cxn modelId="{1C81AD1C-8B71-4895-8BF9-955A8112D3F3}" type="presParOf" srcId="{06966BC9-F30D-4CDE-83F5-8774792DD432}" destId="{E835D4CA-9509-453B-87A1-A8E56F86C0BD}" srcOrd="1" destOrd="0" presId="urn:microsoft.com/office/officeart/2018/2/layout/IconVerticalSolidList"/>
    <dgm:cxn modelId="{439A6561-6779-4A2E-A632-C523124EC141}" type="presParOf" srcId="{06966BC9-F30D-4CDE-83F5-8774792DD432}" destId="{7DD7EB09-3F68-4944-B1CC-C1495D83790A}" srcOrd="2" destOrd="0" presId="urn:microsoft.com/office/officeart/2018/2/layout/IconVerticalSolidList"/>
    <dgm:cxn modelId="{7FF4186E-EB63-4FEF-AFF3-495B7DC1ACD4}" type="presParOf" srcId="{06966BC9-F30D-4CDE-83F5-8774792DD432}" destId="{7CEEE4B3-11D3-448A-B1F6-37F33A950677}" srcOrd="3" destOrd="0" presId="urn:microsoft.com/office/officeart/2018/2/layout/IconVerticalSolidList"/>
    <dgm:cxn modelId="{88E178F0-DBA8-44A5-B847-FC27DB104D75}" type="presParOf" srcId="{FA62B043-E7AD-48D4-BC6D-5DFBA31C3E36}" destId="{0F3BCEA9-CB60-417A-849C-1A9CD83651A2}" srcOrd="3" destOrd="0" presId="urn:microsoft.com/office/officeart/2018/2/layout/IconVerticalSolidList"/>
    <dgm:cxn modelId="{88004E32-A4F6-4479-A03A-60324960E6F3}" type="presParOf" srcId="{FA62B043-E7AD-48D4-BC6D-5DFBA31C3E36}" destId="{247779CC-485B-4107-B51D-C3C404C48A0F}" srcOrd="4" destOrd="0" presId="urn:microsoft.com/office/officeart/2018/2/layout/IconVerticalSolidList"/>
    <dgm:cxn modelId="{9D84B39D-A904-4E57-A3EB-8EF2126F7560}" type="presParOf" srcId="{247779CC-485B-4107-B51D-C3C404C48A0F}" destId="{DD4C56FA-7BCC-49DD-BC45-FABCB342FA82}" srcOrd="0" destOrd="0" presId="urn:microsoft.com/office/officeart/2018/2/layout/IconVerticalSolidList"/>
    <dgm:cxn modelId="{E1F121E9-5EC7-4578-B0E2-33EDF9FF7757}" type="presParOf" srcId="{247779CC-485B-4107-B51D-C3C404C48A0F}" destId="{25DB6186-200D-4DD9-939B-1B20229D367E}" srcOrd="1" destOrd="0" presId="urn:microsoft.com/office/officeart/2018/2/layout/IconVerticalSolidList"/>
    <dgm:cxn modelId="{EFE6C0B7-BC22-4657-82FA-53FFDEDAF3A3}" type="presParOf" srcId="{247779CC-485B-4107-B51D-C3C404C48A0F}" destId="{D0904659-849E-47C0-B10A-A3C6C96E9A0C}" srcOrd="2" destOrd="0" presId="urn:microsoft.com/office/officeart/2018/2/layout/IconVerticalSolidList"/>
    <dgm:cxn modelId="{AAE2D039-809B-4C45-A826-9B9143BD3467}" type="presParOf" srcId="{247779CC-485B-4107-B51D-C3C404C48A0F}" destId="{8391D159-30F4-414E-9061-F210FFFDC3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7A5B7-0DB3-43D4-B79C-F4ED2EEF1542}">
      <dsp:nvSpPr>
        <dsp:cNvPr id="0" name=""/>
        <dsp:cNvSpPr/>
      </dsp:nvSpPr>
      <dsp:spPr>
        <a:xfrm>
          <a:off x="0" y="582"/>
          <a:ext cx="6190459" cy="13621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AA4E6-FC7E-49F5-B678-0393A0D34E53}">
      <dsp:nvSpPr>
        <dsp:cNvPr id="0" name=""/>
        <dsp:cNvSpPr/>
      </dsp:nvSpPr>
      <dsp:spPr>
        <a:xfrm>
          <a:off x="412052" y="307067"/>
          <a:ext cx="749186" cy="7491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A27B7-FE39-49E0-B588-A39A33D38DC0}">
      <dsp:nvSpPr>
        <dsp:cNvPr id="0" name=""/>
        <dsp:cNvSpPr/>
      </dsp:nvSpPr>
      <dsp:spPr>
        <a:xfrm>
          <a:off x="1573291" y="582"/>
          <a:ext cx="4617167" cy="1362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62" tIns="144162" rIns="144162" bIns="1441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retail company dealing with various products across multiple stores</a:t>
          </a:r>
        </a:p>
      </dsp:txBody>
      <dsp:txXfrm>
        <a:off x="1573291" y="582"/>
        <a:ext cx="4617167" cy="1362156"/>
      </dsp:txXfrm>
    </dsp:sp>
    <dsp:sp modelId="{316389A0-CFA6-4EEA-BFE3-C3B586A7721D}">
      <dsp:nvSpPr>
        <dsp:cNvPr id="0" name=""/>
        <dsp:cNvSpPr/>
      </dsp:nvSpPr>
      <dsp:spPr>
        <a:xfrm>
          <a:off x="0" y="1703278"/>
          <a:ext cx="6190459" cy="13621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5D4CA-9509-453B-87A1-A8E56F86C0BD}">
      <dsp:nvSpPr>
        <dsp:cNvPr id="0" name=""/>
        <dsp:cNvSpPr/>
      </dsp:nvSpPr>
      <dsp:spPr>
        <a:xfrm>
          <a:off x="412052" y="2009763"/>
          <a:ext cx="749186" cy="7491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EE4B3-11D3-448A-B1F6-37F33A950677}">
      <dsp:nvSpPr>
        <dsp:cNvPr id="0" name=""/>
        <dsp:cNvSpPr/>
      </dsp:nvSpPr>
      <dsp:spPr>
        <a:xfrm>
          <a:off x="1573291" y="1703278"/>
          <a:ext cx="4617167" cy="1362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62" tIns="144162" rIns="144162" bIns="1441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Key focus areas: customer behavior, staff performance, inventory management, and store operations </a:t>
          </a:r>
        </a:p>
      </dsp:txBody>
      <dsp:txXfrm>
        <a:off x="1573291" y="1703278"/>
        <a:ext cx="4617167" cy="1362156"/>
      </dsp:txXfrm>
    </dsp:sp>
    <dsp:sp modelId="{DD4C56FA-7BCC-49DD-BC45-FABCB342FA82}">
      <dsp:nvSpPr>
        <dsp:cNvPr id="0" name=""/>
        <dsp:cNvSpPr/>
      </dsp:nvSpPr>
      <dsp:spPr>
        <a:xfrm>
          <a:off x="0" y="3405974"/>
          <a:ext cx="6190459" cy="136215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DB6186-200D-4DD9-939B-1B20229D367E}">
      <dsp:nvSpPr>
        <dsp:cNvPr id="0" name=""/>
        <dsp:cNvSpPr/>
      </dsp:nvSpPr>
      <dsp:spPr>
        <a:xfrm>
          <a:off x="412052" y="3712459"/>
          <a:ext cx="749186" cy="7491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91D159-30F4-414E-9061-F210FFFDC35D}">
      <dsp:nvSpPr>
        <dsp:cNvPr id="0" name=""/>
        <dsp:cNvSpPr/>
      </dsp:nvSpPr>
      <dsp:spPr>
        <a:xfrm>
          <a:off x="1573291" y="3405974"/>
          <a:ext cx="4617167" cy="1362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62" tIns="144162" rIns="144162" bIns="1441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Objective</a:t>
          </a:r>
          <a:r>
            <a:rPr lang="en-US" sz="1900" b="1" kern="1200"/>
            <a:t>: </a:t>
          </a:r>
          <a:r>
            <a:rPr lang="en-US" sz="1900" kern="1200"/>
            <a:t>Utilize SQL to derive insights from the given dataset</a:t>
          </a:r>
        </a:p>
      </dsp:txBody>
      <dsp:txXfrm>
        <a:off x="1573291" y="3405974"/>
        <a:ext cx="4617167" cy="1362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56759-87F0-4BFF-A357-7FAF006E81B1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621F6-9D61-48FA-947E-E5F50E381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7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621F6-9D61-48FA-947E-E5F50E3815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3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621F6-9D61-48FA-947E-E5F50E3815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6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8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5271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4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9961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29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78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6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44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8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7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3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1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D05B5B0-2854-49DC-8D4C-8824CDF4F8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699272C-59FD-430F-B63F-E976DA26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28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7ED68-882E-B7B4-59BE-437CD7C65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900" b="1" dirty="0"/>
            </a:br>
            <a:br>
              <a:rPr lang="en-US" sz="1900" b="1" dirty="0"/>
            </a:br>
            <a:br>
              <a:rPr lang="en-US" sz="1900" b="1" dirty="0"/>
            </a:br>
            <a:br>
              <a:rPr lang="en-US" sz="1900" b="1" dirty="0"/>
            </a:br>
            <a:br>
              <a:rPr lang="en-US" sz="1900" b="1" dirty="0"/>
            </a:br>
            <a:br>
              <a:rPr lang="en-US" sz="1900" b="1" dirty="0"/>
            </a:br>
            <a:r>
              <a:rPr lang="en-US" sz="4000" b="1" dirty="0"/>
              <a:t>Jenson USA</a:t>
            </a:r>
            <a:br>
              <a:rPr lang="en-US" sz="4000" b="1" dirty="0"/>
            </a:br>
            <a:br>
              <a:rPr lang="en-US" sz="1900" b="1" dirty="0"/>
            </a:br>
            <a:r>
              <a:rPr lang="en-US" sz="2700" dirty="0"/>
              <a:t>Data-Driven Insights for Business Optimization</a:t>
            </a:r>
            <a:br>
              <a:rPr lang="en-US" sz="1900" dirty="0"/>
            </a:br>
            <a:br>
              <a:rPr lang="en-US" sz="1900" dirty="0"/>
            </a:br>
            <a:endParaRPr lang="en-US" sz="1900" dirty="0"/>
          </a:p>
        </p:txBody>
      </p:sp>
      <p:pic>
        <p:nvPicPr>
          <p:cNvPr id="5" name="Picture 4" descr="A digitally rendered city with numbers">
            <a:extLst>
              <a:ext uri="{FF2B5EF4-FFF2-40B4-BE49-F238E27FC236}">
                <a16:creationId xmlns:a16="http://schemas.microsoft.com/office/drawing/2014/main" id="{2F1A35D5-860F-2EEC-BC55-73F04CD1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96" r="43616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3498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C161-6D40-2BDF-1EA3-89EAE0B8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/>
              <a:t>Query 8: Top 3 Most Sold Products by Quantity</a:t>
            </a:r>
            <a:br>
              <a:rPr lang="en-US" sz="3300" dirty="0"/>
            </a:br>
            <a:endParaRPr lang="en-US" sz="33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A71C93-E9A5-7E1E-46D8-28B8BAC72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9" y="563671"/>
            <a:ext cx="5304759" cy="357588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502A3DB9-E07C-C1C1-D8A9-4DA14429A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54" y="733647"/>
            <a:ext cx="4419171" cy="3575884"/>
          </a:xfrm>
        </p:spPr>
        <p:txBody>
          <a:bodyPr>
            <a:normAutofit/>
          </a:bodyPr>
          <a:lstStyle/>
          <a:p>
            <a:r>
              <a:rPr lang="en-US" sz="2800" b="1" dirty="0"/>
              <a:t>Insight:</a:t>
            </a:r>
            <a:r>
              <a:rPr lang="en-US" sz="2800" dirty="0"/>
              <a:t> Determines the most in-demand products.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57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1E64-2EA0-E384-FB80-DFFD1795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sz="3300" b="1"/>
              <a:t>Query 9: Median Price of Products</a:t>
            </a:r>
            <a:br>
              <a:rPr lang="en-US" sz="3300"/>
            </a:br>
            <a:endParaRPr lang="en-US" sz="330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EA167F-6EB1-383C-62D6-54A7EB824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9" y="1135721"/>
            <a:ext cx="5304759" cy="2771735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202C23-0CB0-E067-95F9-FBBE34A59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54" y="733647"/>
            <a:ext cx="4419171" cy="35758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Insight:</a:t>
            </a:r>
            <a:r>
              <a:rPr lang="en-US" sz="2800" dirty="0"/>
              <a:t> Helps in pricing strategy decisions.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38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2AEE-26D7-0856-7FB0-ED8E133FF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39" y="4855312"/>
            <a:ext cx="8534400" cy="1507067"/>
          </a:xfrm>
        </p:spPr>
        <p:txBody>
          <a:bodyPr>
            <a:normAutofit/>
          </a:bodyPr>
          <a:lstStyle/>
          <a:p>
            <a:r>
              <a:rPr lang="en-US" sz="3300" b="1" dirty="0"/>
              <a:t>Query 10: Products Never Ordered</a:t>
            </a:r>
            <a:br>
              <a:rPr lang="en-US" sz="3300" dirty="0"/>
            </a:br>
            <a:endParaRPr lang="en-US" sz="33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2A913-A482-BD26-B94C-AE8EFF1E8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9" y="588723"/>
            <a:ext cx="6098076" cy="422127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4724A2-AEF9-E439-2926-3C9D0E69A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52" y="750086"/>
            <a:ext cx="4060509" cy="3575884"/>
          </a:xfrm>
        </p:spPr>
        <p:txBody>
          <a:bodyPr>
            <a:normAutofit/>
          </a:bodyPr>
          <a:lstStyle/>
          <a:p>
            <a:pPr lvl="1"/>
            <a:r>
              <a:rPr lang="en-US" sz="2400" b="1" dirty="0"/>
              <a:t>Insight:</a:t>
            </a:r>
            <a:r>
              <a:rPr lang="en-US" sz="2400" dirty="0"/>
              <a:t> Helps in stock optimization.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6AC8-A6EF-D35E-ADB5-E280E702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08" y="4838061"/>
            <a:ext cx="8534400" cy="15070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/>
              <a:t>Query 11: Staff Members with Above-Average Sales</a:t>
            </a:r>
            <a:br>
              <a:rPr lang="en-US" sz="3300" dirty="0"/>
            </a:br>
            <a:endParaRPr lang="en-US" sz="33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A4A952-79B9-2973-6747-D58CA35D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9" y="338203"/>
            <a:ext cx="6373649" cy="438410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D52FD1E-1E10-7D92-CF76-C126EB0E0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4054" y="733646"/>
            <a:ext cx="4419171" cy="3575884"/>
          </a:xfrm>
        </p:spPr>
        <p:txBody>
          <a:bodyPr>
            <a:normAutofit/>
          </a:bodyPr>
          <a:lstStyle/>
          <a:p>
            <a:r>
              <a:rPr lang="en-US" b="1" dirty="0"/>
              <a:t>Insight:</a:t>
            </a:r>
            <a:r>
              <a:rPr lang="en-US" dirty="0"/>
              <a:t> Identifies high-performing employees.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97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2F09-8AF8-AA20-02C3-A540CC98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52" y="4739129"/>
            <a:ext cx="8534400" cy="15070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/>
              <a:t>Query 12: Customers Ordering from All Categories</a:t>
            </a:r>
            <a:br>
              <a:rPr lang="en-US" sz="3300" dirty="0"/>
            </a:br>
            <a:endParaRPr lang="en-US" sz="33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1F15E8-7873-C5D6-128F-EABF0267D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2" y="513568"/>
            <a:ext cx="7645596" cy="3920646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C290BF-E670-8240-0A42-C471D558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709" y="1365337"/>
            <a:ext cx="3359051" cy="2555382"/>
          </a:xfrm>
        </p:spPr>
        <p:txBody>
          <a:bodyPr>
            <a:normAutofit/>
          </a:bodyPr>
          <a:lstStyle/>
          <a:p>
            <a:pPr lvl="2"/>
            <a:r>
              <a:rPr lang="en-US" sz="2400" b="1" dirty="0"/>
              <a:t>Insight:</a:t>
            </a:r>
            <a:r>
              <a:rPr lang="en-US" sz="2400" dirty="0"/>
              <a:t> Identifies highly engaged customers.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3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0189-7923-929B-10BA-0EC4AC92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88581"/>
            <a:ext cx="8534400" cy="1507067"/>
          </a:xfrm>
        </p:spPr>
        <p:txBody>
          <a:bodyPr/>
          <a:lstStyle/>
          <a:p>
            <a:r>
              <a:rPr lang="en-US" b="1" dirty="0"/>
              <a:t>Conclusion &amp; Recommendations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0735-659E-1B7F-5E7F-2A6BDCE85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977030"/>
            <a:ext cx="8534400" cy="4321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Best-performing stores and products identified.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Top customers and high-revenue items determined.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Underperforming staff and low-demand products analyzed.</a:t>
            </a:r>
          </a:p>
          <a:p>
            <a:pPr marL="0" indent="0">
              <a:buNone/>
            </a:pPr>
            <a:r>
              <a:rPr lang="en-US" b="1" dirty="0"/>
              <a:t>Business Recommendations: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inventory and demand forecasting.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targeted marketing strategies for high-value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 staff performance through sales-based incentives.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Reevaluate pricing and stocking strategies for slow-moving products.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3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3200F-A502-8079-6791-B5CED951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Thank You!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22" name="Picture 21" descr="Aerial view of a highway near the ocean">
            <a:extLst>
              <a:ext uri="{FF2B5EF4-FFF2-40B4-BE49-F238E27FC236}">
                <a16:creationId xmlns:a16="http://schemas.microsoft.com/office/drawing/2014/main" id="{EBD679B0-2542-2A47-F4CC-71B3E8BAA8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77" r="21082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147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1EEC11-5F0D-23DE-1654-5A46379C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Overview of Jenson USA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D38E5947-8A77-CD6B-7DBE-B15CCA90C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386398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6077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BE55F-9BBB-F7C9-D19D-9CBB65AF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85800"/>
            <a:ext cx="3881228" cy="1568450"/>
          </a:xfrm>
        </p:spPr>
        <p:txBody>
          <a:bodyPr anchor="b">
            <a:normAutofit/>
          </a:bodyPr>
          <a:lstStyle/>
          <a:p>
            <a:r>
              <a:rPr lang="en-US" sz="2400" b="1" dirty="0"/>
              <a:t>Query 1: Total Number of Products Sold by Store</a:t>
            </a:r>
          </a:p>
        </p:txBody>
      </p:sp>
      <p:sp>
        <p:nvSpPr>
          <p:cNvPr id="12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D82D911-4333-FE00-921A-CCC1ACEB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" r="31451"/>
          <a:stretch/>
        </p:blipFill>
        <p:spPr>
          <a:xfrm>
            <a:off x="569640" y="620722"/>
            <a:ext cx="6453774" cy="555147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4386-78C0-DE08-93B1-B240EE001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2482851"/>
            <a:ext cx="3479419" cy="2409823"/>
          </a:xfrm>
        </p:spPr>
        <p:txBody>
          <a:bodyPr anchor="t">
            <a:normAutofit fontScale="92500" lnSpcReduction="10000"/>
          </a:bodyPr>
          <a:lstStyle/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2600" b="1" dirty="0"/>
              <a:t>Insight:</a:t>
            </a:r>
            <a:r>
              <a:rPr lang="en-US" sz="2600" dirty="0"/>
              <a:t> Identifies top-performing stores based on sales volume</a:t>
            </a:r>
          </a:p>
          <a:p>
            <a:endParaRPr lang="en-US" sz="1400" b="1" dirty="0"/>
          </a:p>
          <a:p>
            <a:endParaRPr lang="en-US" sz="1400" dirty="0"/>
          </a:p>
          <a:p>
            <a:endParaRPr 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883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749E-F99D-268A-D468-62D78709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38" y="5035463"/>
            <a:ext cx="8534400" cy="129713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300" b="1" dirty="0"/>
              <a:t>Query 2: Cumulative Quantity Sold per Product Over Time</a:t>
            </a:r>
            <a:br>
              <a:rPr lang="en-US" sz="3300" dirty="0"/>
            </a:br>
            <a:endParaRPr lang="en-US" sz="33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D23127-B640-4A56-5151-8FB33788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8" r="1" b="26580"/>
          <a:stretch/>
        </p:blipFill>
        <p:spPr>
          <a:xfrm>
            <a:off x="791239" y="525398"/>
            <a:ext cx="5697244" cy="437227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47" name="Content Placeholder 246">
            <a:extLst>
              <a:ext uri="{FF2B5EF4-FFF2-40B4-BE49-F238E27FC236}">
                <a16:creationId xmlns:a16="http://schemas.microsoft.com/office/drawing/2014/main" id="{DAC19058-28D5-A795-24CD-7BF4C7A3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690" y="779893"/>
            <a:ext cx="4419171" cy="3575884"/>
          </a:xfrm>
        </p:spPr>
        <p:txBody>
          <a:bodyPr>
            <a:normAutofit/>
          </a:bodyPr>
          <a:lstStyle/>
          <a:p>
            <a:r>
              <a:rPr lang="en-US" sz="2400" b="1" dirty="0"/>
              <a:t>Insight:</a:t>
            </a:r>
            <a:r>
              <a:rPr lang="en-US" sz="2400" dirty="0"/>
              <a:t> Helps in inventory demand forecasting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8FE996-2ECD-601E-37E9-5E5821DB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38" y="282414"/>
            <a:ext cx="6541952" cy="46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4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311C-19EF-E0CC-6BFE-D85A594B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18" y="4975152"/>
            <a:ext cx="8922468" cy="15070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/>
              <a:t>Query 3: Product with Highest Sales per Category</a:t>
            </a:r>
            <a:br>
              <a:rPr lang="en-US" sz="3300" dirty="0"/>
            </a:br>
            <a:endParaRPr lang="en-US" sz="33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684D9-DCF8-3D55-1245-CFDA09946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5" r="1" b="19998"/>
          <a:stretch/>
        </p:blipFill>
        <p:spPr>
          <a:xfrm>
            <a:off x="791239" y="375781"/>
            <a:ext cx="6361123" cy="432147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92" name="Content Placeholder 91">
            <a:extLst>
              <a:ext uri="{FF2B5EF4-FFF2-40B4-BE49-F238E27FC236}">
                <a16:creationId xmlns:a16="http://schemas.microsoft.com/office/drawing/2014/main" id="{EC0301D0-C87B-6530-4E2B-502C85ABF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210" y="733646"/>
            <a:ext cx="4419171" cy="3575884"/>
          </a:xfrm>
        </p:spPr>
        <p:txBody>
          <a:bodyPr>
            <a:normAutofit/>
          </a:bodyPr>
          <a:lstStyle/>
          <a:p>
            <a:r>
              <a:rPr lang="en-US" sz="2400" b="1" dirty="0"/>
              <a:t>Insight:</a:t>
            </a:r>
            <a:r>
              <a:rPr lang="en-US" sz="2400" dirty="0"/>
              <a:t> Determines best-selling products in each category</a:t>
            </a:r>
          </a:p>
          <a:p>
            <a:endParaRPr lang="en-US" dirty="0"/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E5DCCB-BB3E-4EFB-D7AF-56EA4EC95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8" y="272888"/>
            <a:ext cx="7205591" cy="45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5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A933-3ADB-5DB9-22CD-3326E7E0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94" y="5350933"/>
            <a:ext cx="8534400" cy="15070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/>
              <a:t>Query 4: Customer with Maximum Spending</a:t>
            </a:r>
            <a:br>
              <a:rPr lang="en-US" sz="3300" dirty="0"/>
            </a:br>
            <a:endParaRPr lang="en-US" sz="33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F3971D-48E8-049C-A8A8-55865D26F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" r="1" b="29968"/>
          <a:stretch/>
        </p:blipFill>
        <p:spPr>
          <a:xfrm>
            <a:off x="791239" y="588723"/>
            <a:ext cx="6411227" cy="331939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5AFCA78-8F3C-265F-DCAD-08BD0C077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553" y="1202499"/>
            <a:ext cx="3720208" cy="2004164"/>
          </a:xfrm>
        </p:spPr>
        <p:txBody>
          <a:bodyPr>
            <a:normAutofit/>
          </a:bodyPr>
          <a:lstStyle/>
          <a:p>
            <a:r>
              <a:rPr lang="en-US" sz="2400" b="1" dirty="0"/>
              <a:t>Insight:</a:t>
            </a:r>
            <a:r>
              <a:rPr lang="en-US" sz="2400" dirty="0"/>
              <a:t> Identifies the most valuable customer.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720AC3-AFB3-B88E-F6EF-ACDFE875B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4" y="253836"/>
            <a:ext cx="6889314" cy="48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1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ADDD09E-8094-4188-9090-C1C7840FE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232B4-4B59-1EAC-0F50-8E9205157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/>
              <a:t>Query 5: Highest Priced Product in Each Category</a:t>
            </a:r>
            <a:br>
              <a:rPr lang="en-US" sz="2500"/>
            </a:br>
            <a:endParaRPr lang="en-US" sz="2500"/>
          </a:p>
        </p:txBody>
      </p:sp>
      <p:sp>
        <p:nvSpPr>
          <p:cNvPr id="64" name="Snip Diagonal Corner Rectangle 24">
            <a:extLst>
              <a:ext uri="{FF2B5EF4-FFF2-40B4-BE49-F238E27FC236}">
                <a16:creationId xmlns:a16="http://schemas.microsoft.com/office/drawing/2014/main" id="{C58F6CE0-025D-40A5-AEF1-00954E3F9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B8239D-B6A6-F7D0-5EC6-291078F11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5" b="-1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9C055AA-2F19-BCC6-3B88-E093FAD7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US" sz="1800" b="1"/>
              <a:t>Insight:</a:t>
            </a:r>
            <a:r>
              <a:rPr lang="en-US" sz="1800"/>
              <a:t> Useful for pricing strategies.</a:t>
            </a:r>
          </a:p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8025A22-9C86-4108-A289-BD5650A8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A3623F-EF59-4F0B-9030-79CB7F995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EBD0F53-A43D-414A-8653-E9F1D3610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8661C0-6128-4F64-8EDF-2D73D5F4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AFEF08-AFBA-4125-B170-D3EB3E11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A0E13BF-B4CA-4B20-A5DD-50ABBAEC7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1143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71743-00A2-4611-2091-9636F47D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382941" cy="212935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FFFF"/>
                </a:solidFill>
              </a:rPr>
              <a:t>Query 6: Orders per Customer per Store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sp useBgFill="1">
        <p:nvSpPr>
          <p:cNvPr id="26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37CF5E-3C99-242F-2673-D7666F891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797465"/>
            <a:ext cx="5641063" cy="2933352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8735C7E-25E7-F177-44B9-7F8970784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3054880"/>
            <a:ext cx="3479419" cy="1690160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Insight:</a:t>
            </a:r>
            <a:r>
              <a:rPr lang="en-US" dirty="0">
                <a:solidFill>
                  <a:schemeClr val="tx1"/>
                </a:solidFill>
              </a:rPr>
              <a:t> Understands customer shopping patterns.</a:t>
            </a:r>
          </a:p>
          <a:p>
            <a:endParaRPr lang="en-US" sz="1200" dirty="0">
              <a:solidFill>
                <a:srgbClr val="0F496F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855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770E0-FD8D-F020-E7B9-F5A2F716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1"/>
            <a:ext cx="3518748" cy="1673745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Query 7: Staff with No Sales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4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B30576-BBCF-D26C-C147-05AD50E0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" r="28474" b="-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A3B56CE-4740-BE96-589E-D0456AFFD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3285067"/>
            <a:ext cx="3479419" cy="1607608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Insight:</a:t>
            </a:r>
            <a:r>
              <a:rPr lang="en-US" sz="2400" dirty="0"/>
              <a:t> Helps in staff performance evaluations.</a:t>
            </a:r>
          </a:p>
          <a:p>
            <a:endParaRPr lang="en-US" sz="1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581959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BBSettings xmlns="http://schemas.bloomberg.com/settings/1.0">
  <Item name="DocumentId_Charts">{091D26A0-F6C0-4259-9AF3-1B42F303126D}</Item>
  <Item xmlns="" name="ShapesMap_Charts">{"{091D26A0-F6C0-4259-9AF3-1B42F303126D}":{"256":{},"257":{},"258":{},"259":{},"260":{},"261":{},"262":{},"263":{},"264":{},"265":{},"266":{},"267":{},"268":{},"269":{},"270":{},"271":{}}}</Item>
</BBSettings>
</file>

<file path=customXml/itemProps1.xml><?xml version="1.0" encoding="utf-8"?>
<ds:datastoreItem xmlns:ds="http://schemas.openxmlformats.org/officeDocument/2006/customXml" ds:itemID="{B3B00A02-FA59-4594-B0D7-45DED11B4E21}">
  <ds:schemaRefs>
    <ds:schemaRef ds:uri="http://schemas.bloomberg.com/settings/1.0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159</TotalTime>
  <Words>326</Words>
  <Application>Microsoft Office PowerPoint</Application>
  <PresentationFormat>Widescreen</PresentationFormat>
  <Paragraphs>47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Century Gothic</vt:lpstr>
      <vt:lpstr>Wingdings 3</vt:lpstr>
      <vt:lpstr>Slice</vt:lpstr>
      <vt:lpstr>      Jenson USA  Data-Driven Insights for Business Optimization  </vt:lpstr>
      <vt:lpstr>Overview of Jenson USA </vt:lpstr>
      <vt:lpstr>Query 1: Total Number of Products Sold by Store</vt:lpstr>
      <vt:lpstr>Query 2: Cumulative Quantity Sold per Product Over Time </vt:lpstr>
      <vt:lpstr>Query 3: Product with Highest Sales per Category </vt:lpstr>
      <vt:lpstr>Query 4: Customer with Maximum Spending </vt:lpstr>
      <vt:lpstr>Query 5: Highest Priced Product in Each Category </vt:lpstr>
      <vt:lpstr>Query 6: Orders per Customer per Store </vt:lpstr>
      <vt:lpstr>Query 7: Staff with No Sales </vt:lpstr>
      <vt:lpstr>Query 8: Top 3 Most Sold Products by Quantity </vt:lpstr>
      <vt:lpstr>Query 9: Median Price of Products </vt:lpstr>
      <vt:lpstr>Query 10: Products Never Ordered </vt:lpstr>
      <vt:lpstr>Query 11: Staff Members with Above-Average Sales </vt:lpstr>
      <vt:lpstr>Query 12: Customers Ordering from All Categories </vt:lpstr>
      <vt:lpstr>Conclusion &amp; Recommendations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Niraj Neupane</dc:creator>
  <cp:lastModifiedBy>Niraj Neupane</cp:lastModifiedBy>
  <cp:revision>1</cp:revision>
  <dcterms:created xsi:type="dcterms:W3CDTF">2025-02-12T03:48:46Z</dcterms:created>
  <dcterms:modified xsi:type="dcterms:W3CDTF">2025-10-19T19:44:13Z</dcterms:modified>
</cp:coreProperties>
</file>